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D2A55D-C6EE-453E-8158-4CCA98E11ECB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F3257D-88ED-4CC5-BFC9-365943C19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27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>
              <a:spcBef>
                <a:spcPct val="0"/>
              </a:spcBef>
            </a:pPr>
            <a:r>
              <a:rPr lang="en-US" sz="2400" smtClean="0">
                <a:latin typeface="Times" pitchFamily="-110" charset="0"/>
              </a:rPr>
              <a:t>What is fascinating is that MANY SKILLS THAT ARE IMPAIRED IN OLDER CHILDRNE WITH AUTISM HAVE THEIR ROOTS IN THE FIRST YEAR OF LIFE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008C9-7D1E-4BF2-819C-FF51F4419062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F095F-97AF-4909-B3F2-EB9B66A5D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935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008C9-7D1E-4BF2-819C-FF51F4419062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F095F-97AF-4909-B3F2-EB9B66A5D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96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008C9-7D1E-4BF2-819C-FF51F4419062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F095F-97AF-4909-B3F2-EB9B66A5D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3844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1600200"/>
            <a:ext cx="33909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95900" y="1600200"/>
            <a:ext cx="33909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59DE9-8B5D-4EEE-9713-26A9DBA397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66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52600" y="1600200"/>
            <a:ext cx="33909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95900" y="1600200"/>
            <a:ext cx="33909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252AA-453B-4F7A-9DF8-7931A7F381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710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008C9-7D1E-4BF2-819C-FF51F4419062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F095F-97AF-4909-B3F2-EB9B66A5D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85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008C9-7D1E-4BF2-819C-FF51F4419062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F095F-97AF-4909-B3F2-EB9B66A5D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4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008C9-7D1E-4BF2-819C-FF51F4419062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F095F-97AF-4909-B3F2-EB9B66A5D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740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008C9-7D1E-4BF2-819C-FF51F4419062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F095F-97AF-4909-B3F2-EB9B66A5D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76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008C9-7D1E-4BF2-819C-FF51F4419062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F095F-97AF-4909-B3F2-EB9B66A5D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163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008C9-7D1E-4BF2-819C-FF51F4419062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F095F-97AF-4909-B3F2-EB9B66A5D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467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008C9-7D1E-4BF2-819C-FF51F4419062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F095F-97AF-4909-B3F2-EB9B66A5D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33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008C9-7D1E-4BF2-819C-FF51F4419062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F095F-97AF-4909-B3F2-EB9B66A5D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392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008C9-7D1E-4BF2-819C-FF51F4419062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F095F-97AF-4909-B3F2-EB9B66A5D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941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6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04800" y="304800"/>
            <a:ext cx="8534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3200" dirty="0">
                <a:latin typeface="Arial" charset="0"/>
              </a:rPr>
              <a:t>Abnormalities in Play and Imagination Development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371600"/>
            <a:ext cx="8382000" cy="518160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Clr>
                <a:schemeClr val="hlink"/>
              </a:buClr>
              <a:buSzPct val="80000"/>
              <a:buFont typeface="Wingdings" pitchFamily="-110" charset="2"/>
              <a:buChar char="Ø"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Exploratory: </a:t>
            </a:r>
            <a:r>
              <a:rPr lang="en-US" sz="3600" b="0" dirty="0" smtClean="0">
                <a:latin typeface="Arial" pitchFamily="34" charset="0"/>
                <a:cs typeface="Arial" pitchFamily="34" charset="0"/>
              </a:rPr>
              <a:t>present but often atypical</a:t>
            </a:r>
          </a:p>
          <a:p>
            <a:pPr>
              <a:buClr>
                <a:schemeClr val="hlink"/>
              </a:buClr>
              <a:buSzPct val="80000"/>
              <a:buFont typeface="Wingdings" pitchFamily="-110" charset="2"/>
              <a:buChar char="Ø"/>
            </a:pPr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hlink"/>
              </a:buClr>
              <a:buSzPct val="80000"/>
              <a:buFont typeface="Wingdings" pitchFamily="-110" charset="2"/>
              <a:buChar char="Ø"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Functional: </a:t>
            </a:r>
            <a:r>
              <a:rPr lang="en-US" sz="3600" b="0" dirty="0" smtClean="0">
                <a:latin typeface="Arial" pitchFamily="34" charset="0"/>
                <a:cs typeface="Arial" pitchFamily="34" charset="0"/>
              </a:rPr>
              <a:t>may be spared but atypical</a:t>
            </a:r>
          </a:p>
          <a:p>
            <a:pPr>
              <a:buClr>
                <a:schemeClr val="hlink"/>
              </a:buClr>
              <a:buSzPct val="80000"/>
              <a:buFont typeface="Wingdings" pitchFamily="-110" charset="2"/>
              <a:buChar char="Ø"/>
            </a:pPr>
            <a:endParaRPr lang="en-US" sz="3600" b="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hlink"/>
              </a:buClr>
              <a:buSzPct val="80000"/>
              <a:buFont typeface="Wingdings" pitchFamily="-110" charset="2"/>
              <a:buChar char="Ø"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Pretend:</a:t>
            </a:r>
          </a:p>
          <a:p>
            <a:pPr lvl="1">
              <a:buClr>
                <a:schemeClr val="tx2"/>
              </a:buClr>
              <a:buSzPct val="50000"/>
              <a:buFont typeface="Wingdings" pitchFamily="-110" charset="2"/>
              <a:buChar char="l"/>
            </a:pPr>
            <a:r>
              <a:rPr lang="en-US" sz="36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Absent</a:t>
            </a:r>
          </a:p>
          <a:p>
            <a:pPr lvl="1">
              <a:buClr>
                <a:schemeClr val="tx2"/>
              </a:buClr>
              <a:buSzPct val="50000"/>
              <a:buFont typeface="Wingdings" pitchFamily="-110" charset="2"/>
              <a:buChar char="l"/>
            </a:pPr>
            <a:r>
              <a:rPr lang="en-US" sz="36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Present but atypical, non-generative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83820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>
                <a:solidFill>
                  <a:schemeClr val="tx2"/>
                </a:solidFill>
                <a:latin typeface="Verdana" pitchFamily="-110" charset="0"/>
              </a:rPr>
              <a:t>Restricted Interests and</a:t>
            </a:r>
            <a:br>
              <a:rPr lang="en-US" sz="3200" dirty="0" smtClean="0">
                <a:solidFill>
                  <a:schemeClr val="tx2"/>
                </a:solidFill>
                <a:latin typeface="Verdana" pitchFamily="-110" charset="0"/>
              </a:rPr>
            </a:br>
            <a:r>
              <a:rPr lang="en-US" sz="3200" dirty="0" smtClean="0">
                <a:solidFill>
                  <a:schemeClr val="tx2"/>
                </a:solidFill>
                <a:latin typeface="Verdana" pitchFamily="-110" charset="0"/>
              </a:rPr>
              <a:t> Repetitive Behaviors</a:t>
            </a:r>
            <a:r>
              <a:rPr lang="en-US" sz="2400" dirty="0" smtClean="0">
                <a:solidFill>
                  <a:schemeClr val="tx2"/>
                </a:solidFill>
                <a:latin typeface="Verdana" pitchFamily="-110" charset="0"/>
              </a:rPr>
              <a:t> </a:t>
            </a:r>
            <a:endParaRPr lang="en-US" sz="2400" dirty="0" smtClean="0">
              <a:solidFill>
                <a:schemeClr val="hlink"/>
              </a:solidFill>
              <a:latin typeface="Verdana" pitchFamily="-110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1752600"/>
            <a:ext cx="8610600" cy="49530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800" dirty="0" smtClean="0">
                <a:latin typeface="Verdana" pitchFamily="-110" charset="0"/>
              </a:rPr>
              <a:t>Seeking/avoiding specific visual stimuli </a:t>
            </a:r>
            <a:r>
              <a:rPr lang="en-US" sz="2800" b="0" dirty="0" smtClean="0">
                <a:latin typeface="Verdana" pitchFamily="-110" charset="0"/>
              </a:rPr>
              <a:t>(lights, motion, touch)</a:t>
            </a:r>
          </a:p>
          <a:p>
            <a:endParaRPr lang="en-US" sz="2800" b="0" dirty="0" smtClean="0">
              <a:latin typeface="Verdana" pitchFamily="-110" charset="0"/>
            </a:endParaRPr>
          </a:p>
          <a:p>
            <a:r>
              <a:rPr lang="en-US" sz="2800" dirty="0" smtClean="0">
                <a:latin typeface="Verdana" pitchFamily="-110" charset="0"/>
              </a:rPr>
              <a:t>Seeking sensory input </a:t>
            </a:r>
            <a:r>
              <a:rPr lang="en-US" sz="2800" b="0" dirty="0" smtClean="0">
                <a:latin typeface="Verdana" pitchFamily="-110" charset="0"/>
              </a:rPr>
              <a:t>(jumping, rocking, spinning)</a:t>
            </a:r>
          </a:p>
          <a:p>
            <a:endParaRPr lang="en-US" sz="2800" b="0" dirty="0" smtClean="0">
              <a:latin typeface="Verdana" pitchFamily="-110" charset="0"/>
            </a:endParaRPr>
          </a:p>
          <a:p>
            <a:r>
              <a:rPr lang="en-US" sz="2800" dirty="0" smtClean="0">
                <a:latin typeface="Verdana" pitchFamily="-110" charset="0"/>
              </a:rPr>
              <a:t>Interest in details of objects (</a:t>
            </a:r>
            <a:r>
              <a:rPr lang="en-US" sz="2800" b="0" dirty="0" smtClean="0">
                <a:latin typeface="Verdana" pitchFamily="-110" charset="0"/>
              </a:rPr>
              <a:t>e.g., wheels, dials)</a:t>
            </a:r>
          </a:p>
          <a:p>
            <a:endParaRPr lang="en-US" sz="2800" b="0" dirty="0" smtClean="0">
              <a:latin typeface="Verdana" pitchFamily="-110" charset="0"/>
            </a:endParaRPr>
          </a:p>
          <a:p>
            <a:r>
              <a:rPr lang="en-US" sz="2800" dirty="0" smtClean="0">
                <a:latin typeface="Verdana" pitchFamily="-110" charset="0"/>
              </a:rPr>
              <a:t>Hand and finger mannerisms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76400" y="228600"/>
            <a:ext cx="5283200" cy="636588"/>
          </a:xfrm>
        </p:spPr>
        <p:txBody>
          <a:bodyPr/>
          <a:lstStyle/>
          <a:p>
            <a:r>
              <a:rPr lang="en-US" sz="3200" smtClean="0">
                <a:latin typeface="Verdana" pitchFamily="-110" charset="0"/>
              </a:rPr>
              <a:t>Exceptional Abilities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914400"/>
            <a:ext cx="8610600" cy="57150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John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Longdon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Down: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 Idiot Savant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(1887)</a:t>
            </a:r>
          </a:p>
          <a:p>
            <a:pPr>
              <a:lnSpc>
                <a:spcPct val="8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Savant skills in autism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More frequent in males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Prevalence 1-10% in autism, less prevalent in other disorders</a:t>
            </a:r>
          </a:p>
          <a:p>
            <a:pPr lvl="1">
              <a:lnSpc>
                <a:spcPct val="80000"/>
              </a:lnSpc>
            </a:pPr>
            <a:endParaRPr lang="en-US" sz="2800" dirty="0" smtClean="0">
              <a:latin typeface="Arial" pitchFamily="34" charset="0"/>
              <a:ea typeface="ＭＳ Ｐゴシック" pitchFamily="-110" charset="-128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Etiology: unknown</a:t>
            </a:r>
          </a:p>
          <a:p>
            <a:pPr lvl="1">
              <a:lnSpc>
                <a:spcPct val="80000"/>
              </a:lnSpc>
            </a:pPr>
            <a:endParaRPr lang="en-US" sz="2800" dirty="0" smtClean="0">
              <a:latin typeface="Arial" pitchFamily="34" charset="0"/>
              <a:ea typeface="ＭＳ Ｐゴシック" pitchFamily="-110" charset="-128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Examples of savant skills: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Exceptional memory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Computational skills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Artistic abilities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Musical skills</a:t>
            </a:r>
          </a:p>
          <a:p>
            <a:pPr>
              <a:lnSpc>
                <a:spcPct val="8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6553200" y="2743200"/>
            <a:ext cx="220980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400" b="1">
                <a:latin typeface="Arial" charset="0"/>
              </a:rPr>
              <a:t>Stephen Wiltshire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04800"/>
            <a:ext cx="7315200" cy="838200"/>
          </a:xfrm>
        </p:spPr>
        <p:txBody>
          <a:bodyPr/>
          <a:lstStyle/>
          <a:p>
            <a:r>
              <a:rPr lang="en-US" sz="3200" dirty="0" smtClean="0">
                <a:latin typeface="Verdana" pitchFamily="-110" charset="0"/>
              </a:rPr>
              <a:t>Unusual Abilities in Toddlers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990600"/>
            <a:ext cx="8534400" cy="5410200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Exceptional skills</a:t>
            </a:r>
          </a:p>
          <a:p>
            <a:pPr lvl="1">
              <a:lnSpc>
                <a:spcPct val="90000"/>
              </a:lnSpc>
            </a:pPr>
            <a:r>
              <a:rPr lang="en-US" sz="32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Interest in shapes, letters, numbers</a:t>
            </a:r>
          </a:p>
          <a:p>
            <a:pPr lvl="1">
              <a:lnSpc>
                <a:spcPct val="90000"/>
              </a:lnSpc>
            </a:pPr>
            <a:r>
              <a:rPr lang="en-US" sz="32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Early recognition of signs (“reading”)</a:t>
            </a:r>
          </a:p>
          <a:p>
            <a:pPr lvl="1">
              <a:lnSpc>
                <a:spcPct val="90000"/>
              </a:lnSpc>
            </a:pPr>
            <a:r>
              <a:rPr lang="en-US" sz="32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Good expressive vocabulary</a:t>
            </a:r>
          </a:p>
          <a:p>
            <a:pPr lvl="1">
              <a:lnSpc>
                <a:spcPct val="90000"/>
              </a:lnSpc>
            </a:pPr>
            <a:r>
              <a:rPr lang="en-US" sz="32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Great memory for movies, books </a:t>
            </a:r>
          </a:p>
          <a:p>
            <a:pPr lvl="1">
              <a:lnSpc>
                <a:spcPct val="90000"/>
              </a:lnSpc>
            </a:pPr>
            <a:endParaRPr lang="en-US" sz="3200" dirty="0" smtClean="0">
              <a:latin typeface="Arial" pitchFamily="34" charset="0"/>
              <a:ea typeface="ＭＳ Ｐゴシック" pitchFamily="-110" charset="-128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Limited functionality such skills</a:t>
            </a:r>
          </a:p>
          <a:p>
            <a:pPr lvl="1">
              <a:lnSpc>
                <a:spcPct val="90000"/>
              </a:lnSpc>
            </a:pPr>
            <a:r>
              <a:rPr lang="en-US" sz="32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Isolated</a:t>
            </a:r>
          </a:p>
          <a:p>
            <a:pPr lvl="1">
              <a:lnSpc>
                <a:spcPct val="90000"/>
              </a:lnSpc>
            </a:pPr>
            <a:r>
              <a:rPr lang="en-US" sz="32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Repetitive &amp; restrictive (e.g., labeling, scripting)</a:t>
            </a:r>
          </a:p>
          <a:p>
            <a:pPr lvl="1">
              <a:lnSpc>
                <a:spcPct val="90000"/>
              </a:lnSpc>
            </a:pPr>
            <a:r>
              <a:rPr lang="en-US" sz="32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Potentially transient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By the end of 3 months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191000" y="1371600"/>
            <a:ext cx="4648200" cy="4191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smtClean="0"/>
              <a:t>Begin to develop a social smile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Enjoy playing with other people and may cry when playing stops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Become more expressive and communicate more with face and body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Imitate some movements and facial expressions</a:t>
            </a:r>
          </a:p>
        </p:txBody>
      </p:sp>
      <p:pic>
        <p:nvPicPr>
          <p:cNvPr id="12292" name="Picture 4" descr="0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879600"/>
            <a:ext cx="3733800" cy="303371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/>
          <a:lstStyle/>
          <a:p>
            <a:r>
              <a:rPr lang="en-US" smtClean="0"/>
              <a:t>By the end of 7 months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1371600"/>
            <a:ext cx="5867400" cy="1752600"/>
          </a:xfrm>
        </p:spPr>
        <p:txBody>
          <a:bodyPr>
            <a:normAutofit/>
          </a:bodyPr>
          <a:lstStyle/>
          <a:p>
            <a:r>
              <a:rPr lang="en-US" sz="2800" smtClean="0"/>
              <a:t>Smile back at another person</a:t>
            </a:r>
          </a:p>
          <a:p>
            <a:r>
              <a:rPr lang="en-US" sz="2800" smtClean="0"/>
              <a:t>Respond to sound with sounds</a:t>
            </a:r>
          </a:p>
          <a:p>
            <a:r>
              <a:rPr lang="en-US" sz="2800" smtClean="0"/>
              <a:t>Enjoy social play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295400"/>
            <a:ext cx="1519238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04800" y="3352800"/>
            <a:ext cx="7391400" cy="3276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800" u="sng" dirty="0"/>
              <a:t>Red Flags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800" dirty="0"/>
              <a:t>No big smiles or other warm, joyful expressions by six months or thereafter 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800" dirty="0"/>
              <a:t>No back-and-forth sharing of sounds, smiles, or other facial expressions by nine months or thereafter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00200" y="230188"/>
            <a:ext cx="7315200" cy="636587"/>
          </a:xfrm>
        </p:spPr>
        <p:txBody>
          <a:bodyPr/>
          <a:lstStyle/>
          <a:p>
            <a:r>
              <a:rPr lang="en-US" sz="3200" smtClean="0">
                <a:latin typeface="Verdana" pitchFamily="-110" charset="0"/>
              </a:rPr>
              <a:t>Autism at 6 months?</a:t>
            </a:r>
            <a:r>
              <a:rPr lang="en-US" sz="2800" smtClean="0">
                <a:latin typeface="Verdana" pitchFamily="-110" charset="0"/>
              </a:rPr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295400"/>
            <a:ext cx="7924800" cy="518160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 smtClean="0">
                <a:latin typeface="Verdana" pitchFamily="-110" charset="0"/>
              </a:rPr>
              <a:t>Reports of typical presentation at 6 months in children with autism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latin typeface="Verdana" pitchFamily="-110" charset="0"/>
                <a:ea typeface="ＭＳ Ｐゴシック" pitchFamily="-110" charset="-128"/>
              </a:rPr>
              <a:t>Eye contact and affective responses to mother (Young et al., 2009)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latin typeface="Verdana" pitchFamily="-110" charset="0"/>
                <a:ea typeface="ＭＳ Ｐゴシック" pitchFamily="-110" charset="-128"/>
              </a:rPr>
              <a:t>Social reciprocity and attention (Bryson et al., 2006; </a:t>
            </a:r>
            <a:r>
              <a:rPr lang="en-US" sz="2000" dirty="0" err="1" smtClean="0">
                <a:latin typeface="Verdana" pitchFamily="-110" charset="0"/>
                <a:ea typeface="ＭＳ Ｐゴシック" pitchFamily="-110" charset="-128"/>
              </a:rPr>
              <a:t>Zwaigenbaum</a:t>
            </a:r>
            <a:r>
              <a:rPr lang="en-US" sz="2000" dirty="0" smtClean="0">
                <a:latin typeface="Verdana" pitchFamily="-110" charset="0"/>
                <a:ea typeface="ＭＳ Ｐゴシック" pitchFamily="-110" charset="-128"/>
              </a:rPr>
              <a:t> et al., 2005)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latin typeface="Verdana" pitchFamily="-110" charset="0"/>
                <a:ea typeface="ＭＳ Ｐゴシック" pitchFamily="-110" charset="-128"/>
              </a:rPr>
              <a:t>Verbal and nonverbal skills (</a:t>
            </a:r>
            <a:r>
              <a:rPr lang="en-US" sz="2000" dirty="0" err="1" smtClean="0">
                <a:latin typeface="Verdana" pitchFamily="-110" charset="0"/>
                <a:ea typeface="ＭＳ Ｐゴシック" pitchFamily="-110" charset="-128"/>
              </a:rPr>
              <a:t>Landa</a:t>
            </a:r>
            <a:r>
              <a:rPr lang="en-US" sz="2000" dirty="0" smtClean="0">
                <a:latin typeface="Verdana" pitchFamily="-110" charset="0"/>
                <a:ea typeface="ＭＳ Ｐゴシック" pitchFamily="-110" charset="-128"/>
              </a:rPr>
              <a:t> et al., 2007)</a:t>
            </a:r>
          </a:p>
          <a:p>
            <a:pPr lvl="1">
              <a:lnSpc>
                <a:spcPct val="100000"/>
              </a:lnSpc>
            </a:pPr>
            <a:endParaRPr lang="en-US" sz="2000" dirty="0" smtClean="0">
              <a:latin typeface="Verdana" pitchFamily="-110" charset="0"/>
              <a:ea typeface="ＭＳ Ｐゴシック" pitchFamily="-110" charset="-128"/>
            </a:endParaRPr>
          </a:p>
          <a:p>
            <a:pPr>
              <a:lnSpc>
                <a:spcPct val="100000"/>
              </a:lnSpc>
            </a:pPr>
            <a:r>
              <a:rPr lang="en-US" sz="2000" dirty="0" smtClean="0">
                <a:latin typeface="Verdana" pitchFamily="-110" charset="0"/>
              </a:rPr>
              <a:t>Emerging consensus that overt symptoms of ASD begin to emerge between 6 and 12 months</a:t>
            </a:r>
          </a:p>
          <a:p>
            <a:pPr>
              <a:lnSpc>
                <a:spcPct val="100000"/>
              </a:lnSpc>
            </a:pPr>
            <a:endParaRPr lang="en-US" sz="2000" dirty="0" smtClean="0">
              <a:latin typeface="Verdana" pitchFamily="-110" charset="0"/>
            </a:endParaRPr>
          </a:p>
          <a:p>
            <a:pPr>
              <a:lnSpc>
                <a:spcPct val="100000"/>
              </a:lnSpc>
            </a:pPr>
            <a:r>
              <a:rPr lang="en-US" sz="2000" dirty="0" smtClean="0">
                <a:latin typeface="Verdana" pitchFamily="-110" charset="0"/>
              </a:rPr>
              <a:t>Possible factors responsible for these findings: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latin typeface="Verdana" pitchFamily="-110" charset="0"/>
                <a:ea typeface="ＭＳ Ｐゴシック" pitchFamily="-110" charset="-128"/>
              </a:rPr>
              <a:t>Natural course of autism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latin typeface="Verdana" pitchFamily="-110" charset="0"/>
                <a:ea typeface="ＭＳ Ｐゴシック" pitchFamily="-110" charset="-128"/>
              </a:rPr>
              <a:t>Limited sensitivity of </a:t>
            </a:r>
            <a:r>
              <a:rPr lang="en-US" sz="2000" i="1" dirty="0" smtClean="0">
                <a:latin typeface="Verdana" pitchFamily="-110" charset="0"/>
                <a:ea typeface="ＭＳ Ｐゴシック" pitchFamily="-110" charset="-128"/>
              </a:rPr>
              <a:t>existing</a:t>
            </a:r>
            <a:r>
              <a:rPr lang="en-US" sz="2000" dirty="0" smtClean="0">
                <a:latin typeface="Verdana" pitchFamily="-110" charset="0"/>
                <a:ea typeface="ＭＳ Ｐゴシック" pitchFamily="-110" charset="-128"/>
              </a:rPr>
              <a:t> behavioral methods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By the end of 12 months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048000" y="1371600"/>
            <a:ext cx="5791200" cy="2057400"/>
          </a:xfrm>
        </p:spPr>
        <p:txBody>
          <a:bodyPr/>
          <a:lstStyle/>
          <a:p>
            <a:r>
              <a:rPr lang="en-US" sz="2800" dirty="0" smtClean="0"/>
              <a:t>Use simple gestures </a:t>
            </a:r>
          </a:p>
          <a:p>
            <a:r>
              <a:rPr lang="en-US" sz="2800" dirty="0" smtClean="0"/>
              <a:t>Imitate actions in their play </a:t>
            </a:r>
          </a:p>
          <a:p>
            <a:r>
              <a:rPr lang="en-US" sz="2800" dirty="0" smtClean="0"/>
              <a:t>Respond when told “no”</a:t>
            </a:r>
          </a:p>
        </p:txBody>
      </p:sp>
      <p:pic>
        <p:nvPicPr>
          <p:cNvPr id="14340" name="Picture 4" descr="_DSC30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71600"/>
            <a:ext cx="127158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524000" y="3505200"/>
            <a:ext cx="7391400" cy="2971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800" u="sng" dirty="0"/>
              <a:t>Red Flags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/>
              <a:t>No back-and-forth gestures, such as pointing, showing, reaching, or waving bye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/>
              <a:t>Not answering to one’s name when called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/>
              <a:t>No babbling – mama, dada, baba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381000"/>
            <a:ext cx="7467600" cy="914400"/>
          </a:xfrm>
        </p:spPr>
        <p:txBody>
          <a:bodyPr>
            <a:normAutofit fontScale="90000"/>
          </a:bodyPr>
          <a:lstStyle/>
          <a:p>
            <a:r>
              <a:rPr lang="en-US" sz="3200" smtClean="0">
                <a:latin typeface="Verdana" pitchFamily="-110" charset="0"/>
              </a:rPr>
              <a:t>Emerging Symptoms of Autism at 12 months</a:t>
            </a:r>
            <a:endParaRPr lang="en-US" sz="3200" smtClean="0">
              <a:solidFill>
                <a:srgbClr val="FF0000"/>
              </a:solidFill>
              <a:latin typeface="Verdana" pitchFamily="-110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676400"/>
            <a:ext cx="8077200" cy="495300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Limited response to name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High specificity for ASD (89%)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Low sensitivity (50%)</a:t>
            </a:r>
          </a:p>
          <a:p>
            <a:pPr lvl="1">
              <a:lnSpc>
                <a:spcPct val="90000"/>
              </a:lnSpc>
            </a:pPr>
            <a:endParaRPr lang="en-US" sz="2400" dirty="0" smtClean="0">
              <a:latin typeface="Arial" pitchFamily="34" charset="0"/>
              <a:ea typeface="ＭＳ Ｐゴシック" pitchFamily="-110" charset="-128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Limited eye contact and use of communicative gestures: 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pointing, showing</a:t>
            </a:r>
          </a:p>
          <a:p>
            <a:pPr>
              <a:lnSpc>
                <a:spcPct val="90000"/>
              </a:lnSpc>
            </a:pPr>
            <a:endParaRPr lang="en-US" sz="2400" b="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Delays in language: 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limited range and frequency of vocalizations</a:t>
            </a:r>
          </a:p>
          <a:p>
            <a:pPr>
              <a:lnSpc>
                <a:spcPct val="90000"/>
              </a:lnSpc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Atypical behaviors: 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Spinning and intense visual examination of objects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By the end of 18 months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09800" y="1676400"/>
            <a:ext cx="6553200" cy="1905000"/>
          </a:xfrm>
        </p:spPr>
        <p:txBody>
          <a:bodyPr/>
          <a:lstStyle/>
          <a:p>
            <a:r>
              <a:rPr lang="en-US" sz="2800" smtClean="0"/>
              <a:t>Do simple pretend play </a:t>
            </a:r>
          </a:p>
          <a:p>
            <a:r>
              <a:rPr lang="en-US" sz="2800" smtClean="0"/>
              <a:t>Point to interesting objects</a:t>
            </a:r>
          </a:p>
          <a:p>
            <a:r>
              <a:rPr lang="en-US" sz="2800" smtClean="0"/>
              <a:t>Use several single words unprompted</a:t>
            </a:r>
          </a:p>
        </p:txBody>
      </p:sp>
      <p:pic>
        <p:nvPicPr>
          <p:cNvPr id="16388" name="Picture 4" descr="_DSC225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1600200"/>
            <a:ext cx="1711325" cy="385127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2286000" y="3505200"/>
            <a:ext cx="6400800" cy="1524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x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800" u="sng" dirty="0"/>
              <a:t>Red Flags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800" dirty="0"/>
              <a:t>No single words by 18 months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800" dirty="0"/>
              <a:t>No simple pretend play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76925" y="304800"/>
            <a:ext cx="7620000" cy="762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Verdana" pitchFamily="-110" charset="0"/>
              </a:rPr>
              <a:t>Abnormalities in Social Interaction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219200"/>
            <a:ext cx="8610600" cy="5059363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Limited interest in people </a:t>
            </a:r>
          </a:p>
          <a:p>
            <a:pPr>
              <a:lnSpc>
                <a:spcPct val="80000"/>
              </a:lnSpc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Limited of social reciprocity: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Social smile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Shared enjoyment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Pleasure derived from interactions</a:t>
            </a:r>
          </a:p>
          <a:p>
            <a:pPr lvl="1">
              <a:lnSpc>
                <a:spcPct val="80000"/>
              </a:lnSpc>
            </a:pPr>
            <a:endParaRPr lang="en-US" sz="2400" dirty="0" smtClean="0">
              <a:latin typeface="Arial" pitchFamily="34" charset="0"/>
              <a:ea typeface="ＭＳ Ｐゴシック" pitchFamily="-110" charset="-128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Unusual eye contact </a:t>
            </a:r>
          </a:p>
          <a:p>
            <a:pPr>
              <a:lnSpc>
                <a:spcPct val="80000"/>
              </a:lnSpc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Limited affective range</a:t>
            </a:r>
          </a:p>
          <a:p>
            <a:pPr>
              <a:lnSpc>
                <a:spcPct val="80000"/>
              </a:lnSpc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Limited joint attention skills</a:t>
            </a:r>
          </a:p>
          <a:p>
            <a:pPr>
              <a:lnSpc>
                <a:spcPct val="80000"/>
              </a:lnSpc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Poor observational/imitative learning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133600" y="6324600"/>
            <a:ext cx="6400800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600" i="1" dirty="0" err="1">
                <a:latin typeface="Arial" charset="0"/>
              </a:rPr>
              <a:t>Chawarska</a:t>
            </a:r>
            <a:r>
              <a:rPr lang="en-US" sz="1600" i="1" dirty="0">
                <a:latin typeface="Arial" charset="0"/>
              </a:rPr>
              <a:t>, </a:t>
            </a:r>
            <a:r>
              <a:rPr lang="en-US" sz="1600" i="1" dirty="0" err="1">
                <a:latin typeface="Arial" charset="0"/>
              </a:rPr>
              <a:t>Klin</a:t>
            </a:r>
            <a:r>
              <a:rPr lang="en-US" sz="1600" i="1" dirty="0">
                <a:latin typeface="Arial" charset="0"/>
              </a:rPr>
              <a:t> &amp; </a:t>
            </a:r>
            <a:r>
              <a:rPr lang="en-US" sz="1600" i="1" dirty="0" err="1">
                <a:latin typeface="Arial" charset="0"/>
              </a:rPr>
              <a:t>Volkmar</a:t>
            </a:r>
            <a:r>
              <a:rPr lang="en-US" sz="1600" i="1" dirty="0">
                <a:latin typeface="Arial" charset="0"/>
              </a:rPr>
              <a:t> (2008).  Autism in Infants and Toddlers.</a:t>
            </a:r>
            <a:r>
              <a:rPr lang="en-US" sz="1600" dirty="0">
                <a:latin typeface="Arial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 smtClean="0">
                <a:latin typeface="Verdana" pitchFamily="-110" charset="0"/>
              </a:rPr>
              <a:t>Communication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81000" y="1295400"/>
            <a:ext cx="8305800" cy="556260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dirty="0" smtClean="0">
                <a:latin typeface="Verdana" pitchFamily="-110" charset="0"/>
              </a:rPr>
              <a:t>Low frequency of communication</a:t>
            </a:r>
          </a:p>
          <a:p>
            <a:pPr>
              <a:lnSpc>
                <a:spcPct val="80000"/>
              </a:lnSpc>
            </a:pPr>
            <a:endParaRPr lang="en-US" sz="2800" dirty="0" smtClean="0">
              <a:latin typeface="Verdana" pitchFamily="-110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latin typeface="Verdana" pitchFamily="-110" charset="0"/>
              </a:rPr>
              <a:t>Paucity of conventional and descriptive gestures </a:t>
            </a:r>
            <a:r>
              <a:rPr lang="en-US" sz="2800" b="0" dirty="0" smtClean="0">
                <a:latin typeface="Verdana" pitchFamily="-110" charset="0"/>
              </a:rPr>
              <a:t>(nonverbal communication)</a:t>
            </a:r>
          </a:p>
          <a:p>
            <a:pPr>
              <a:lnSpc>
                <a:spcPct val="80000"/>
              </a:lnSpc>
            </a:pPr>
            <a:endParaRPr lang="en-US" sz="2800" b="0" dirty="0" smtClean="0">
              <a:latin typeface="Verdana" pitchFamily="-110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latin typeface="Verdana" pitchFamily="-110" charset="0"/>
              </a:rPr>
              <a:t>Limited goals of communication </a:t>
            </a:r>
            <a:r>
              <a:rPr lang="en-US" sz="2800" b="0" dirty="0" smtClean="0">
                <a:latin typeface="Verdana" pitchFamily="-110" charset="0"/>
              </a:rPr>
              <a:t>(instrumental versus declarative)</a:t>
            </a:r>
          </a:p>
          <a:p>
            <a:pPr>
              <a:lnSpc>
                <a:spcPct val="80000"/>
              </a:lnSpc>
            </a:pPr>
            <a:endParaRPr lang="en-US" sz="2800" dirty="0" smtClean="0">
              <a:latin typeface="Verdana" pitchFamily="-110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latin typeface="Verdana" pitchFamily="-110" charset="0"/>
              </a:rPr>
              <a:t>Stereotypical/idiosyncratic use of language </a:t>
            </a:r>
            <a:r>
              <a:rPr lang="en-US" sz="2800" b="0" dirty="0" smtClean="0">
                <a:latin typeface="Verdana" pitchFamily="-110" charset="0"/>
              </a:rPr>
              <a:t>(e.g., echolalia, scripting)</a:t>
            </a:r>
          </a:p>
          <a:p>
            <a:pPr>
              <a:lnSpc>
                <a:spcPct val="80000"/>
              </a:lnSpc>
            </a:pPr>
            <a:endParaRPr lang="en-US" sz="2800" b="0" dirty="0" smtClean="0">
              <a:latin typeface="Verdana" pitchFamily="-110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latin typeface="Verdana" pitchFamily="-110" charset="0"/>
              </a:rPr>
              <a:t>Use of other’s body to communicate </a:t>
            </a:r>
            <a:r>
              <a:rPr lang="en-US" sz="2800" b="0" dirty="0" smtClean="0">
                <a:latin typeface="Verdana" pitchFamily="-110" charset="0"/>
              </a:rPr>
              <a:t>(hand-over-hand gestures</a:t>
            </a:r>
            <a:r>
              <a:rPr lang="en-US" sz="2400" b="0" dirty="0" smtClean="0">
                <a:latin typeface="Verdana" pitchFamily="-110" charset="0"/>
              </a:rPr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597</Words>
  <Application>Microsoft Office PowerPoint</Application>
  <PresentationFormat>On-screen Show (4:3)</PresentationFormat>
  <Paragraphs>117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By the end of 3 months</vt:lpstr>
      <vt:lpstr>By the end of 7 months</vt:lpstr>
      <vt:lpstr>Autism at 6 months? </vt:lpstr>
      <vt:lpstr>By the end of 12 months</vt:lpstr>
      <vt:lpstr>Emerging Symptoms of Autism at 12 months</vt:lpstr>
      <vt:lpstr>By the end of 18 months</vt:lpstr>
      <vt:lpstr>Abnormalities in Social Interaction</vt:lpstr>
      <vt:lpstr>Communication</vt:lpstr>
      <vt:lpstr>PowerPoint Presentation</vt:lpstr>
      <vt:lpstr>Restricted Interests and  Repetitive Behaviors </vt:lpstr>
      <vt:lpstr>Exceptional Abilities</vt:lpstr>
      <vt:lpstr>Unusual Abilities in Toddlers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</dc:creator>
  <cp:lastModifiedBy>Patricia</cp:lastModifiedBy>
  <cp:revision>1</cp:revision>
  <dcterms:created xsi:type="dcterms:W3CDTF">2011-12-06T10:34:49Z</dcterms:created>
  <dcterms:modified xsi:type="dcterms:W3CDTF">2011-12-06T10:36:10Z</dcterms:modified>
</cp:coreProperties>
</file>